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Quattrocento"/>
      <p:regular r:id="rId17"/>
    </p:embeddedFont>
    <p:embeddedFont>
      <p:font typeface="Quattrocento"/>
      <p:regular r:id="rId18"/>
    </p:embeddedFont>
    <p:embeddedFont>
      <p:font typeface="Quattrocento"/>
      <p:regular r:id="rId19"/>
    </p:embeddedFont>
    <p:embeddedFont>
      <p:font typeface="Quattrocen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Uncovering insights from 3,900 purchases to guide strategic business decisions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11975" y="536138"/>
            <a:ext cx="1310997" cy="366474"/>
          </a:xfrm>
          <a:prstGeom prst="roundRect">
            <a:avLst>
              <a:gd name="adj" fmla="val 6384"/>
            </a:avLst>
          </a:prstGeom>
          <a:solidFill>
            <a:srgbClr val="441709"/>
          </a:solidFill>
          <a:ln/>
        </p:spPr>
      </p:sp>
      <p:sp>
        <p:nvSpPr>
          <p:cNvPr id="3" name="Text 1"/>
          <p:cNvSpPr/>
          <p:nvPr/>
        </p:nvSpPr>
        <p:spPr>
          <a:xfrm>
            <a:off x="1628894" y="594598"/>
            <a:ext cx="1077158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ACTION ITEMS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1511975" y="980599"/>
            <a:ext cx="5823704" cy="573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Business Recommendations</a:t>
            </a:r>
            <a:endParaRPr lang="en-US" sz="3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1975" y="1846421"/>
            <a:ext cx="974765" cy="11697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681645" y="2041327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Boost Subscriptions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2681645" y="2444948"/>
            <a:ext cx="1043678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Promote exclusive benefits for subscribers</a:t>
            </a:r>
            <a:endParaRPr lang="en-US" sz="15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75" y="3016210"/>
            <a:ext cx="974765" cy="116978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681645" y="3211116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Loyalty Programs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2681645" y="3614738"/>
            <a:ext cx="1043678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Reward repeat buyers to increase retention</a:t>
            </a:r>
            <a:endParaRPr lang="en-US" sz="15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75" y="4185999"/>
            <a:ext cx="974765" cy="116978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681645" y="4380905"/>
            <a:ext cx="2402800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Review Discount Policy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2681645" y="4784527"/>
            <a:ext cx="1043678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Balance sales boosts with margin control</a:t>
            </a:r>
            <a:endParaRPr lang="en-US" sz="15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975" y="5355788"/>
            <a:ext cx="974765" cy="116978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681645" y="5550694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Product Positioning</a:t>
            </a:r>
            <a:endParaRPr lang="en-US" sz="1800" dirty="0"/>
          </a:p>
        </p:txBody>
      </p:sp>
      <p:sp>
        <p:nvSpPr>
          <p:cNvPr id="16" name="Text 10"/>
          <p:cNvSpPr/>
          <p:nvPr/>
        </p:nvSpPr>
        <p:spPr>
          <a:xfrm>
            <a:off x="2681645" y="5954316"/>
            <a:ext cx="1043678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Highlight top-rated items in campaigns</a:t>
            </a:r>
            <a:endParaRPr lang="en-US" sz="15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975" y="6525578"/>
            <a:ext cx="974765" cy="116978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2681645" y="6720483"/>
            <a:ext cx="229373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Targeted Marketing</a:t>
            </a:r>
            <a:endParaRPr lang="en-US" sz="1800" dirty="0"/>
          </a:p>
        </p:txBody>
      </p:sp>
      <p:sp>
        <p:nvSpPr>
          <p:cNvPr id="19" name="Text 12"/>
          <p:cNvSpPr/>
          <p:nvPr/>
        </p:nvSpPr>
        <p:spPr>
          <a:xfrm>
            <a:off x="2681645" y="7124105"/>
            <a:ext cx="1043678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Focus on high-revenue segments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1262182"/>
            <a:ext cx="1693783" cy="449818"/>
          </a:xfrm>
          <a:prstGeom prst="roundRect">
            <a:avLst>
              <a:gd name="adj" fmla="val 6386"/>
            </a:avLst>
          </a:prstGeom>
          <a:solidFill>
            <a:srgbClr val="441709"/>
          </a:solidFill>
          <a:ln/>
        </p:spPr>
      </p:sp>
      <p:sp>
        <p:nvSpPr>
          <p:cNvPr id="3" name="Text 1"/>
          <p:cNvSpPr/>
          <p:nvPr/>
        </p:nvSpPr>
        <p:spPr>
          <a:xfrm>
            <a:off x="981313" y="1333976"/>
            <a:ext cx="140660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PROJECT SCOPE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180772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837724" y="2990374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3,900</a:t>
            </a:r>
            <a:endParaRPr lang="en-US" sz="6200" dirty="0"/>
          </a:p>
        </p:txBody>
      </p:sp>
      <p:sp>
        <p:nvSpPr>
          <p:cNvPr id="6" name="Text 4"/>
          <p:cNvSpPr/>
          <p:nvPr/>
        </p:nvSpPr>
        <p:spPr>
          <a:xfrm>
            <a:off x="1488996" y="40793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4" y="4574858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Transactions analyzed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255776" y="2990374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18</a:t>
            </a:r>
            <a:endParaRPr lang="en-US" sz="6200" dirty="0"/>
          </a:p>
        </p:txBody>
      </p:sp>
      <p:sp>
        <p:nvSpPr>
          <p:cNvPr id="9" name="Text 7"/>
          <p:cNvSpPr/>
          <p:nvPr/>
        </p:nvSpPr>
        <p:spPr>
          <a:xfrm>
            <a:off x="5907048" y="40793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55776" y="4574858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Features per transaction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73828" y="2990374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37</a:t>
            </a:r>
            <a:endParaRPr lang="en-US" sz="6200" dirty="0"/>
          </a:p>
        </p:txBody>
      </p:sp>
      <p:sp>
        <p:nvSpPr>
          <p:cNvPr id="12" name="Text 10"/>
          <p:cNvSpPr/>
          <p:nvPr/>
        </p:nvSpPr>
        <p:spPr>
          <a:xfrm>
            <a:off x="10325100" y="40793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3828" y="4574858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 review ratings only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37724" y="5227082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15" name="Text 13"/>
          <p:cNvSpPr/>
          <p:nvPr/>
        </p:nvSpPr>
        <p:spPr>
          <a:xfrm>
            <a:off x="1077039" y="54663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77039" y="5961936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Age, gender, location, subscription status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5235773" y="5227082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18" name="Text 16"/>
          <p:cNvSpPr/>
          <p:nvPr/>
        </p:nvSpPr>
        <p:spPr>
          <a:xfrm>
            <a:off x="5475089" y="54663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5475089" y="5961936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Item, category, amount, season, size, color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9633823" y="5227082"/>
            <a:ext cx="4158853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  <a:ln/>
        </p:spPr>
      </p:sp>
      <p:sp>
        <p:nvSpPr>
          <p:cNvPr id="21" name="Text 19"/>
          <p:cNvSpPr/>
          <p:nvPr/>
        </p:nvSpPr>
        <p:spPr>
          <a:xfrm>
            <a:off x="9873139" y="54663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Behavior Metrics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9873139" y="5961936"/>
            <a:ext cx="36802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Discounts, frequency, ratings, shipping type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91138" y="365522"/>
            <a:ext cx="1259681" cy="263009"/>
          </a:xfrm>
          <a:prstGeom prst="roundRect">
            <a:avLst>
              <a:gd name="adj" fmla="val 6015"/>
            </a:avLst>
          </a:prstGeom>
          <a:noFill/>
          <a:ln w="7620">
            <a:solidFill>
              <a:srgbClr val="EF9C82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477816" y="444341"/>
            <a:ext cx="105370" cy="1053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635812" y="412671"/>
            <a:ext cx="928330" cy="168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PYTHON ANALYSIS</a:t>
            </a:r>
            <a:endParaRPr lang="en-US" sz="800" dirty="0"/>
          </a:p>
        </p:txBody>
      </p:sp>
      <p:sp>
        <p:nvSpPr>
          <p:cNvPr id="5" name="Text 2"/>
          <p:cNvSpPr/>
          <p:nvPr/>
        </p:nvSpPr>
        <p:spPr>
          <a:xfrm>
            <a:off x="3391138" y="681157"/>
            <a:ext cx="3945612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Preparation &amp; Cleaning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3391138" y="1414701"/>
            <a:ext cx="131802" cy="164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01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3391138" y="1623417"/>
            <a:ext cx="4580215" cy="1524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8" name="Text 5"/>
          <p:cNvSpPr/>
          <p:nvPr/>
        </p:nvSpPr>
        <p:spPr>
          <a:xfrm>
            <a:off x="3391138" y="1719739"/>
            <a:ext cx="1550908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Loading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391138" y="2045375"/>
            <a:ext cx="4580215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Imported dataset using pandas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3391138" y="2486858"/>
            <a:ext cx="131802" cy="164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02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3391138" y="2695575"/>
            <a:ext cx="4580215" cy="1524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2" name="Text 9"/>
          <p:cNvSpPr/>
          <p:nvPr/>
        </p:nvSpPr>
        <p:spPr>
          <a:xfrm>
            <a:off x="3391138" y="2791897"/>
            <a:ext cx="1550908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Exploration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3391138" y="3117533"/>
            <a:ext cx="4580215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Structure check and summary statistics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3391138" y="3559016"/>
            <a:ext cx="131802" cy="164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03</a:t>
            </a:r>
            <a:endParaRPr lang="en-US" sz="1000" dirty="0"/>
          </a:p>
        </p:txBody>
      </p:sp>
      <p:sp>
        <p:nvSpPr>
          <p:cNvPr id="15" name="Shape 12"/>
          <p:cNvSpPr/>
          <p:nvPr/>
        </p:nvSpPr>
        <p:spPr>
          <a:xfrm>
            <a:off x="3391138" y="3767733"/>
            <a:ext cx="4580215" cy="1524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6" name="Text 13"/>
          <p:cNvSpPr/>
          <p:nvPr/>
        </p:nvSpPr>
        <p:spPr>
          <a:xfrm>
            <a:off x="3391138" y="3864054"/>
            <a:ext cx="1550908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Missing Data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391138" y="4189690"/>
            <a:ext cx="4580215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Imputed review ratings by category median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3391138" y="4631174"/>
            <a:ext cx="131802" cy="164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04</a:t>
            </a:r>
            <a:endParaRPr lang="en-US" sz="1000" dirty="0"/>
          </a:p>
        </p:txBody>
      </p:sp>
      <p:sp>
        <p:nvSpPr>
          <p:cNvPr id="19" name="Shape 16"/>
          <p:cNvSpPr/>
          <p:nvPr/>
        </p:nvSpPr>
        <p:spPr>
          <a:xfrm>
            <a:off x="3391138" y="4839891"/>
            <a:ext cx="4580215" cy="1524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20" name="Text 17"/>
          <p:cNvSpPr/>
          <p:nvPr/>
        </p:nvSpPr>
        <p:spPr>
          <a:xfrm>
            <a:off x="3391138" y="4936212"/>
            <a:ext cx="1550908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Standardization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3391138" y="5261848"/>
            <a:ext cx="4580215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Renamed columns to snake_case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3391138" y="5703332"/>
            <a:ext cx="131802" cy="164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05</a:t>
            </a:r>
            <a:endParaRPr lang="en-US" sz="1000" dirty="0"/>
          </a:p>
        </p:txBody>
      </p:sp>
      <p:sp>
        <p:nvSpPr>
          <p:cNvPr id="23" name="Shape 20"/>
          <p:cNvSpPr/>
          <p:nvPr/>
        </p:nvSpPr>
        <p:spPr>
          <a:xfrm>
            <a:off x="3391138" y="5912048"/>
            <a:ext cx="4580215" cy="1524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24" name="Text 21"/>
          <p:cNvSpPr/>
          <p:nvPr/>
        </p:nvSpPr>
        <p:spPr>
          <a:xfrm>
            <a:off x="3391138" y="6008370"/>
            <a:ext cx="1550908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Feature Engineering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3391138" y="6334006"/>
            <a:ext cx="4580215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Created age groups and frequency metrics</a:t>
            </a:r>
            <a:endParaRPr lang="en-US" sz="1000" dirty="0"/>
          </a:p>
        </p:txBody>
      </p:sp>
      <p:sp>
        <p:nvSpPr>
          <p:cNvPr id="26" name="Text 23"/>
          <p:cNvSpPr/>
          <p:nvPr/>
        </p:nvSpPr>
        <p:spPr>
          <a:xfrm>
            <a:off x="3391138" y="6775490"/>
            <a:ext cx="131802" cy="164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06</a:t>
            </a:r>
            <a:endParaRPr lang="en-US" sz="1000" dirty="0"/>
          </a:p>
        </p:txBody>
      </p:sp>
      <p:sp>
        <p:nvSpPr>
          <p:cNvPr id="27" name="Shape 24"/>
          <p:cNvSpPr/>
          <p:nvPr/>
        </p:nvSpPr>
        <p:spPr>
          <a:xfrm>
            <a:off x="3391138" y="6984206"/>
            <a:ext cx="4580215" cy="1524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28" name="Text 25"/>
          <p:cNvSpPr/>
          <p:nvPr/>
        </p:nvSpPr>
        <p:spPr>
          <a:xfrm>
            <a:off x="3391138" y="7080528"/>
            <a:ext cx="1550908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Database Integration</a:t>
            </a:r>
            <a:endParaRPr lang="en-US" sz="1200" dirty="0"/>
          </a:p>
        </p:txBody>
      </p:sp>
      <p:sp>
        <p:nvSpPr>
          <p:cNvPr id="29" name="Text 26"/>
          <p:cNvSpPr/>
          <p:nvPr/>
        </p:nvSpPr>
        <p:spPr>
          <a:xfrm>
            <a:off x="3391138" y="7406164"/>
            <a:ext cx="4580215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Loaded to PostgreSQL for SQL analysis</a:t>
            </a:r>
            <a:endParaRPr lang="en-US" sz="1000" dirty="0"/>
          </a:p>
        </p:txBody>
      </p:sp>
      <p:pic>
        <p:nvPicPr>
          <p:cNvPr id="30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442" y="1414701"/>
            <a:ext cx="2946321" cy="2946321"/>
          </a:xfrm>
          <a:prstGeom prst="rect">
            <a:avLst/>
          </a:prstGeom>
        </p:spPr>
      </p:pic>
      <p:sp>
        <p:nvSpPr>
          <p:cNvPr id="31" name="Shape 27"/>
          <p:cNvSpPr/>
          <p:nvPr/>
        </p:nvSpPr>
        <p:spPr>
          <a:xfrm>
            <a:off x="8300442" y="4509254"/>
            <a:ext cx="2946321" cy="770811"/>
          </a:xfrm>
          <a:prstGeom prst="roundRect">
            <a:avLst>
              <a:gd name="adj" fmla="val 2566"/>
            </a:avLst>
          </a:prstGeom>
          <a:solidFill>
            <a:srgbClr val="441709"/>
          </a:solidFill>
          <a:ln/>
        </p:spPr>
      </p:sp>
      <p:pic>
        <p:nvPicPr>
          <p:cNvPr id="32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244" y="4703326"/>
            <a:ext cx="164783" cy="131802"/>
          </a:xfrm>
          <a:prstGeom prst="rect">
            <a:avLst/>
          </a:prstGeom>
        </p:spPr>
      </p:pic>
      <p:sp>
        <p:nvSpPr>
          <p:cNvPr id="33" name="Text 28"/>
          <p:cNvSpPr/>
          <p:nvPr/>
        </p:nvSpPr>
        <p:spPr>
          <a:xfrm>
            <a:off x="8728829" y="4673918"/>
            <a:ext cx="2386132" cy="421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FFFFFF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Dropped redundant promo_code_used column after consistency check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21750" y="526971"/>
            <a:ext cx="1468279" cy="359331"/>
          </a:xfrm>
          <a:prstGeom prst="roundRect">
            <a:avLst>
              <a:gd name="adj" fmla="val 6388"/>
            </a:avLst>
          </a:prstGeom>
          <a:solidFill>
            <a:srgbClr val="441709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736408" y="630079"/>
            <a:ext cx="152995" cy="1529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65841" y="584240"/>
            <a:ext cx="1009531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SQL INSIGHTS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1621750" y="962739"/>
            <a:ext cx="4500682" cy="562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Revenue by Gender</a:t>
            </a:r>
            <a:endParaRPr lang="en-US" sz="3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50" y="2027277"/>
            <a:ext cx="5460087" cy="54600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56183" y="1984177"/>
            <a:ext cx="5460087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Analyzed total revenue generated by male versus female customers to identify gender-based spending patterns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843004" y="2811542"/>
            <a:ext cx="5173266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Understanding gender preferences helps tailor marketing campaigns and product positioning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7556183" y="2811542"/>
            <a:ext cx="22860" cy="612219"/>
          </a:xfrm>
          <a:prstGeom prst="rect">
            <a:avLst/>
          </a:prstGeom>
          <a:solidFill>
            <a:srgbClr val="EF9C82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81419" y="426720"/>
            <a:ext cx="4338518" cy="447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High-Value Discount Users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2781419" y="1255395"/>
            <a:ext cx="2150388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Finding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2781419" y="1676400"/>
            <a:ext cx="3404116" cy="487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Identified customers who used discounts but still spent 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highlight>
                  <a:srgbClr val="EF9C82"/>
                </a:highlight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above average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purchase amounts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2781419" y="2300645"/>
            <a:ext cx="3404116" cy="487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These customers represent optimal targets for promotional campaigns</a:t>
            </a:r>
            <a:endParaRPr lang="en-US" sz="11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4630" y="1274445"/>
            <a:ext cx="5291852" cy="5291852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2781419" y="6908959"/>
            <a:ext cx="4457581" cy="893921"/>
          </a:xfrm>
          <a:prstGeom prst="roundRect">
            <a:avLst>
              <a:gd name="adj" fmla="val 2556"/>
            </a:avLst>
          </a:prstGeom>
          <a:solidFill>
            <a:srgbClr val="123332"/>
          </a:solidFill>
          <a:ln w="15240">
            <a:solidFill>
              <a:srgbClr val="4A6B6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948940" y="7076480"/>
            <a:ext cx="1792010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Strategic Insight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2948940" y="7391757"/>
            <a:ext cx="4122539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Discount-sensitive customers can still be high spenders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7391281" y="6908959"/>
            <a:ext cx="4457700" cy="893921"/>
          </a:xfrm>
          <a:prstGeom prst="roundRect">
            <a:avLst>
              <a:gd name="adj" fmla="val 2556"/>
            </a:avLst>
          </a:prstGeom>
          <a:solidFill>
            <a:srgbClr val="123332"/>
          </a:solidFill>
          <a:ln w="15240">
            <a:solidFill>
              <a:srgbClr val="4A6B6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58802" y="7076480"/>
            <a:ext cx="1859280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Marketing Opportunity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58802" y="7391757"/>
            <a:ext cx="4122658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Target this segment with exclusive offers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42962"/>
            <a:ext cx="763821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Product Performance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2249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Top 5 Products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20471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Highest average review ratings identified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255776" y="42249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55776" y="4720471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Standard vs Express purchase amount comparison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673828" y="4224933"/>
            <a:ext cx="28301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Discount Dependency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3828" y="4720471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 products with highest discounted purchase rates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00231" y="417433"/>
            <a:ext cx="1612702" cy="285036"/>
          </a:xfrm>
          <a:prstGeom prst="roundRect">
            <a:avLst>
              <a:gd name="adj" fmla="val 6386"/>
            </a:avLst>
          </a:prstGeom>
          <a:solidFill>
            <a:srgbClr val="441709"/>
          </a:solidFill>
          <a:ln/>
        </p:spPr>
      </p:sp>
      <p:sp>
        <p:nvSpPr>
          <p:cNvPr id="3" name="Text 1"/>
          <p:cNvSpPr/>
          <p:nvPr/>
        </p:nvSpPr>
        <p:spPr>
          <a:xfrm>
            <a:off x="2891195" y="462915"/>
            <a:ext cx="1430774" cy="19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SUBSCRIPTION ANALYSIS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2800231" y="763072"/>
            <a:ext cx="5165527" cy="446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Subscribers vs Non-Subscribers</a:t>
            </a:r>
            <a:endParaRPr lang="en-US" sz="28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0231" y="1436727"/>
            <a:ext cx="9029938" cy="460152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6009561" y="6038255"/>
            <a:ext cx="151686" cy="151686"/>
          </a:xfrm>
          <a:prstGeom prst="roundRect">
            <a:avLst>
              <a:gd name="adj" fmla="val 12056"/>
            </a:avLst>
          </a:prstGeom>
          <a:solidFill>
            <a:srgbClr val="D9491C"/>
          </a:solidFill>
          <a:ln/>
        </p:spPr>
      </p:sp>
      <p:sp>
        <p:nvSpPr>
          <p:cNvPr id="7" name="Text 4"/>
          <p:cNvSpPr/>
          <p:nvPr/>
        </p:nvSpPr>
        <p:spPr>
          <a:xfrm>
            <a:off x="6222206" y="6038255"/>
            <a:ext cx="1016794" cy="151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Average Spend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7391400" y="6038255"/>
            <a:ext cx="151686" cy="151686"/>
          </a:xfrm>
          <a:prstGeom prst="roundRect">
            <a:avLst>
              <a:gd name="adj" fmla="val 12056"/>
            </a:avLst>
          </a:prstGeom>
          <a:solidFill>
            <a:srgbClr val="EF997E"/>
          </a:solidFill>
          <a:ln/>
        </p:spPr>
      </p:sp>
      <p:sp>
        <p:nvSpPr>
          <p:cNvPr id="9" name="Text 6"/>
          <p:cNvSpPr/>
          <p:nvPr/>
        </p:nvSpPr>
        <p:spPr>
          <a:xfrm>
            <a:off x="7604046" y="6038255"/>
            <a:ext cx="961430" cy="151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Total Revenue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2800231" y="6815733"/>
            <a:ext cx="1784509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Insight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2800231" y="7190423"/>
            <a:ext cx="4329946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Subscribers show significantly higher average spend and total revenue contribution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7507843" y="6815733"/>
            <a:ext cx="2015609" cy="223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Repeat Buyer Correlation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07843" y="7190423"/>
            <a:ext cx="4329946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Customers with &gt;5 purchases are more likely to subscribe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91665"/>
            <a:ext cx="61537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 Segmentation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3074432"/>
            <a:ext cx="2137529" cy="83058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7988" y="3409950"/>
            <a:ext cx="336590" cy="3365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84482" y="3313748"/>
            <a:ext cx="6662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Shape 2"/>
          <p:cNvSpPr/>
          <p:nvPr/>
        </p:nvSpPr>
        <p:spPr>
          <a:xfrm>
            <a:off x="5204936" y="3919657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3964781"/>
            <a:ext cx="4275058" cy="830580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7988" y="4211717"/>
            <a:ext cx="336590" cy="33659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53187" y="4204097"/>
            <a:ext cx="12632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0" name="Shape 4"/>
          <p:cNvSpPr/>
          <p:nvPr/>
        </p:nvSpPr>
        <p:spPr>
          <a:xfrm>
            <a:off x="6273641" y="4810006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109" y="4855131"/>
            <a:ext cx="6412587" cy="830580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8107" y="5102066"/>
            <a:ext cx="336590" cy="33659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522012" y="5094446"/>
            <a:ext cx="58019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New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837724" y="595491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Classified customers based on purchase history to identify engagement levels and lifetime value potential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24124" y="677108"/>
            <a:ext cx="2704028" cy="465058"/>
          </a:xfrm>
          <a:prstGeom prst="roundRect">
            <a:avLst>
              <a:gd name="adj" fmla="val 6177"/>
            </a:avLst>
          </a:prstGeom>
          <a:noFill/>
          <a:ln w="7620">
            <a:solidFill>
              <a:srgbClr val="EF9C82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5333" y="813911"/>
            <a:ext cx="191453" cy="191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62512" y="756523"/>
            <a:ext cx="211443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F9C82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POWER BI DASHBOARD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6324124" y="1237893"/>
            <a:ext cx="68183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Interactive Visual Analytics</a:t>
            </a:r>
            <a:endParaRPr lang="en-US" sz="4400" dirty="0"/>
          </a:p>
        </p:txBody>
      </p:sp>
      <p:sp>
        <p:nvSpPr>
          <p:cNvPr id="7" name="Shape 3"/>
          <p:cNvSpPr/>
          <p:nvPr/>
        </p:nvSpPr>
        <p:spPr>
          <a:xfrm>
            <a:off x="6324124" y="2300883"/>
            <a:ext cx="3614618" cy="2697599"/>
          </a:xfrm>
          <a:prstGeom prst="roundRect">
            <a:avLst>
              <a:gd name="adj" fmla="val 1331"/>
            </a:avLst>
          </a:prstGeom>
          <a:solidFill>
            <a:srgbClr val="315251"/>
          </a:solidFill>
          <a:ln/>
        </p:spPr>
      </p:sp>
      <p:sp>
        <p:nvSpPr>
          <p:cNvPr id="8" name="Shape 4"/>
          <p:cNvSpPr/>
          <p:nvPr/>
        </p:nvSpPr>
        <p:spPr>
          <a:xfrm>
            <a:off x="6563439" y="2540198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F9C8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0845" y="2737604"/>
            <a:ext cx="323136" cy="32313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563439" y="34975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Age Group Revenue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563439" y="3993118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Total contribution by demographic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10178058" y="2300883"/>
            <a:ext cx="3614618" cy="2697599"/>
          </a:xfrm>
          <a:prstGeom prst="roundRect">
            <a:avLst>
              <a:gd name="adj" fmla="val 1331"/>
            </a:avLst>
          </a:prstGeom>
          <a:solidFill>
            <a:srgbClr val="315251"/>
          </a:solidFill>
          <a:ln/>
        </p:spPr>
      </p:sp>
      <p:sp>
        <p:nvSpPr>
          <p:cNvPr id="13" name="Shape 8"/>
          <p:cNvSpPr/>
          <p:nvPr/>
        </p:nvSpPr>
        <p:spPr>
          <a:xfrm>
            <a:off x="10417373" y="2540198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F9C82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14779" y="2737604"/>
            <a:ext cx="323136" cy="32313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417373" y="34975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Top 3 Per Category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0417373" y="3993118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Most purchased products</a:t>
            </a:r>
            <a:endParaRPr lang="en-US" sz="1850" dirty="0"/>
          </a:p>
        </p:txBody>
      </p:sp>
      <p:sp>
        <p:nvSpPr>
          <p:cNvPr id="17" name="Shape 11"/>
          <p:cNvSpPr/>
          <p:nvPr/>
        </p:nvSpPr>
        <p:spPr>
          <a:xfrm>
            <a:off x="6324124" y="5237798"/>
            <a:ext cx="7468553" cy="2314575"/>
          </a:xfrm>
          <a:prstGeom prst="roundRect">
            <a:avLst>
              <a:gd name="adj" fmla="val 1551"/>
            </a:avLst>
          </a:prstGeom>
          <a:solidFill>
            <a:srgbClr val="315251"/>
          </a:solidFill>
          <a:ln/>
        </p:spPr>
      </p:sp>
      <p:sp>
        <p:nvSpPr>
          <p:cNvPr id="18" name="Shape 12"/>
          <p:cNvSpPr/>
          <p:nvPr/>
        </p:nvSpPr>
        <p:spPr>
          <a:xfrm>
            <a:off x="6563439" y="5477113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EF9C82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60845" y="5674519"/>
            <a:ext cx="323136" cy="323136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563439" y="64344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Interactive Filters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6563439" y="6930033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Dynamic data exploration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2026-01-07T05:50:44Z</dcterms:created>
  <dcterms:modified xsi:type="dcterms:W3CDTF">2026-01-07T05:50:44Z</dcterms:modified>
</cp:coreProperties>
</file>